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0" r:id="rId8"/>
    <p:sldId id="265" r:id="rId9"/>
    <p:sldId id="266" r:id="rId10"/>
    <p:sldId id="261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3" r:id="rId22"/>
    <p:sldId id="278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18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BD7B-4AB7-467E-8CAF-AE24B2F41D11}" type="datetimeFigureOut">
              <a:rPr lang="hu-HU" smtClean="0"/>
              <a:pPr/>
              <a:t>2015.07.02.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3470-B0DC-4953-BC31-F024614EA8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Click="0" advTm="1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BD7B-4AB7-467E-8CAF-AE24B2F41D11}" type="datetimeFigureOut">
              <a:rPr lang="hu-HU" smtClean="0"/>
              <a:pPr/>
              <a:t>2015.07.02.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3470-B0DC-4953-BC31-F024614EA8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Click="0" advTm="1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BD7B-4AB7-467E-8CAF-AE24B2F41D11}" type="datetimeFigureOut">
              <a:rPr lang="hu-HU" smtClean="0"/>
              <a:pPr/>
              <a:t>2015.07.02.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3470-B0DC-4953-BC31-F024614EA8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Click="0" advTm="1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BD7B-4AB7-467E-8CAF-AE24B2F41D11}" type="datetimeFigureOut">
              <a:rPr lang="hu-HU" smtClean="0"/>
              <a:pPr/>
              <a:t>2015.07.02.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3470-B0DC-4953-BC31-F024614EA8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Click="0" advTm="1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BD7B-4AB7-467E-8CAF-AE24B2F41D11}" type="datetimeFigureOut">
              <a:rPr lang="hu-HU" smtClean="0"/>
              <a:pPr/>
              <a:t>2015.07.02.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3470-B0DC-4953-BC31-F024614EA8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Click="0" advTm="1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BD7B-4AB7-467E-8CAF-AE24B2F41D11}" type="datetimeFigureOut">
              <a:rPr lang="hu-HU" smtClean="0"/>
              <a:pPr/>
              <a:t>2015.07.02.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3470-B0DC-4953-BC31-F024614EA8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Click="0" advTm="1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BD7B-4AB7-467E-8CAF-AE24B2F41D11}" type="datetimeFigureOut">
              <a:rPr lang="hu-HU" smtClean="0"/>
              <a:pPr/>
              <a:t>2015.07.02.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3470-B0DC-4953-BC31-F024614EA8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Click="0" advTm="1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BD7B-4AB7-467E-8CAF-AE24B2F41D11}" type="datetimeFigureOut">
              <a:rPr lang="hu-HU" smtClean="0"/>
              <a:pPr/>
              <a:t>2015.07.02.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3470-B0DC-4953-BC31-F024614EA8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Click="0" advTm="1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BD7B-4AB7-467E-8CAF-AE24B2F41D11}" type="datetimeFigureOut">
              <a:rPr lang="hu-HU" smtClean="0"/>
              <a:pPr/>
              <a:t>2015.07.02.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3470-B0DC-4953-BC31-F024614EA8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Click="0" advTm="1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BD7B-4AB7-467E-8CAF-AE24B2F41D11}" type="datetimeFigureOut">
              <a:rPr lang="hu-HU" smtClean="0"/>
              <a:pPr/>
              <a:t>2015.07.02.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3470-B0DC-4953-BC31-F024614EA8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Click="0" advTm="1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9BD7B-4AB7-467E-8CAF-AE24B2F41D11}" type="datetimeFigureOut">
              <a:rPr lang="hu-HU" smtClean="0"/>
              <a:pPr/>
              <a:t>2015.07.02.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3470-B0DC-4953-BC31-F024614EA82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advClick="0" advTm="1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9BD7B-4AB7-467E-8CAF-AE24B2F41D11}" type="datetimeFigureOut">
              <a:rPr lang="hu-HU" smtClean="0"/>
              <a:pPr/>
              <a:t>2015.07.02.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03470-B0DC-4953-BC31-F024614EA82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2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Képtalálat a következ&amp;odblac;re: „határtalanu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6388" name="AutoShape 4" descr="Képtalálat a következ&amp;odblac;re: „határtalanul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6390" name="Picture 6" descr="http://bgazrt.hu/_files/HATARTALANUL/hatartalanul_forwe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857364"/>
            <a:ext cx="6481757" cy="2500330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1214414" y="714356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HAT – 14 – 01 - 0127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928662" y="4857760"/>
            <a:ext cx="7516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latin typeface="Times New Roman" pitchFamily="18" charset="0"/>
                <a:cs typeface="Times New Roman" pitchFamily="18" charset="0"/>
              </a:rPr>
              <a:t>ERDÉLYBEN         2015. 06. 04. – 08.</a:t>
            </a:r>
            <a:endParaRPr lang="hu-H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Erdély címe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571480"/>
            <a:ext cx="1495428" cy="17145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00034" y="571480"/>
            <a:ext cx="72866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délutánt Segesváron töltöttük.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világörökség részét képező segesvári vár falain belül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találjuk Erdély legfestőibb középkori várnegyedét.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Zegzugos középkori utcákkal, régi házakkal,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díszes tornyokkal vonzza az ide látogatókat.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egykori főbejáraton, az óratorony kapuján léptünk be a várba.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Felelevenítettük ismereteinket az 1848-49-es szabadságharcról,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segesvári ütközetről,érdekességeket hallgattunk meg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Drakuláról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Megkoszorúztuk a Petőfi szobrot. </a:t>
            </a:r>
          </a:p>
        </p:txBody>
      </p:sp>
      <p:pic>
        <p:nvPicPr>
          <p:cNvPr id="3" name="Kép 2" descr="WP_20150605_17_19_24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6578" y="428604"/>
            <a:ext cx="2086681" cy="3714752"/>
          </a:xfrm>
          <a:prstGeom prst="rect">
            <a:avLst/>
          </a:prstGeom>
        </p:spPr>
      </p:pic>
      <p:pic>
        <p:nvPicPr>
          <p:cNvPr id="6" name="Kép 5" descr="SAM_52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143248"/>
            <a:ext cx="2500330" cy="1875248"/>
          </a:xfrm>
          <a:prstGeom prst="rect">
            <a:avLst/>
          </a:prstGeom>
        </p:spPr>
      </p:pic>
      <p:pic>
        <p:nvPicPr>
          <p:cNvPr id="7" name="Kép 6" descr="SAM_52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4214818"/>
            <a:ext cx="3047989" cy="2285992"/>
          </a:xfrm>
          <a:prstGeom prst="rect">
            <a:avLst/>
          </a:prstGeom>
        </p:spPr>
      </p:pic>
      <p:pic>
        <p:nvPicPr>
          <p:cNvPr id="8" name="Kép 7" descr="SAM_52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429000"/>
            <a:ext cx="2285984" cy="1714488"/>
          </a:xfrm>
          <a:prstGeom prst="rect">
            <a:avLst/>
          </a:prstGeom>
        </p:spPr>
      </p:pic>
      <p:pic>
        <p:nvPicPr>
          <p:cNvPr id="9" name="Kép 8" descr="SAM_529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4643445"/>
            <a:ext cx="2452707" cy="1839531"/>
          </a:xfrm>
          <a:prstGeom prst="rect">
            <a:avLst/>
          </a:prstGeo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00034" y="642918"/>
            <a:ext cx="488467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Kőrispatakra, szálláshelyünkre érkezés előtt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még betértünk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Énlakára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Énlaka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a külvilágtól teljes elszigeteltségben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talán az egyetlen ma is egységes és hagyományos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faluképpel rendelkező székely település. </a:t>
            </a:r>
          </a:p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Girbe-gurba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utcácskáival, fatornácos házacskáival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igazi székely mesevilág.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Ékessége a XV. századi, gótikus stílusban épült,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kőfallal kerített unitárius templom.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1668-ban elkészült kazettás mennyezetének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legértékesebb része a hun-szkíta írásmódban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felfestett unitárius jelmondat: Egy az Isten!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templom lelkésze mesélt a falu életéről,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történetéről.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Nemcsak a település felejthetetlen számunkra,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hanem útban a szállásunk felé medvét láttunk.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Óriási élmény volt a tőlünk 20m-re, az erdő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szélén álló medve, vadászok szerint 3-4 éves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lehetett.</a:t>
            </a:r>
          </a:p>
          <a:p>
            <a:endParaRPr lang="hu-HU" dirty="0"/>
          </a:p>
        </p:txBody>
      </p:sp>
      <p:pic>
        <p:nvPicPr>
          <p:cNvPr id="4" name="Kép 3" descr="SAM_55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1178" y="3786190"/>
            <a:ext cx="2172822" cy="1857388"/>
          </a:xfrm>
          <a:prstGeom prst="rect">
            <a:avLst/>
          </a:prstGeom>
        </p:spPr>
      </p:pic>
      <p:pic>
        <p:nvPicPr>
          <p:cNvPr id="5" name="Kép 4" descr="SAM_55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928934"/>
            <a:ext cx="1690699" cy="1268024"/>
          </a:xfrm>
          <a:prstGeom prst="rect">
            <a:avLst/>
          </a:prstGeom>
        </p:spPr>
      </p:pic>
      <p:pic>
        <p:nvPicPr>
          <p:cNvPr id="6" name="Kép 5" descr="SAM_55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642918"/>
            <a:ext cx="1410883" cy="1881177"/>
          </a:xfrm>
          <a:prstGeom prst="rect">
            <a:avLst/>
          </a:prstGeom>
        </p:spPr>
      </p:pic>
      <p:pic>
        <p:nvPicPr>
          <p:cNvPr id="7" name="Kép 6" descr="SAM_55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4572008"/>
            <a:ext cx="2000264" cy="1500198"/>
          </a:xfrm>
          <a:prstGeom prst="rect">
            <a:avLst/>
          </a:prstGeom>
        </p:spPr>
      </p:pic>
      <p:pic>
        <p:nvPicPr>
          <p:cNvPr id="9" name="Kép 8" descr="énlaka 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00892" y="571480"/>
            <a:ext cx="1973624" cy="3000396"/>
          </a:xfrm>
          <a:prstGeom prst="rect">
            <a:avLst/>
          </a:prstGeo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SAM_55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00438"/>
            <a:ext cx="3810028" cy="285752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71472" y="500042"/>
            <a:ext cx="595130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Kőrispatakra érkezve a nagyon finom vacsora után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megnéztük a 2000-ben nyílt, világon egyedülálló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szalmakalap múzeumot Szőcs Lajos vezetésével.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Megismerkedtünk a szalmakalap készítés  fortélyaival.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praktikus fejfedőket a nyári mezei munkák idején a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mai napig hordják.  150 éve élnek szalmatárgyak készítéséből.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Szőcs család a hagyományok fenntartását határozta el.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Hintóval jártuk be a település utcáit.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Fáradtan, de élményekkel teli tértünk nyugovóra.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Kép 4" descr="SAM_55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14290"/>
            <a:ext cx="2285984" cy="1714488"/>
          </a:xfrm>
          <a:prstGeom prst="rect">
            <a:avLst/>
          </a:prstGeom>
        </p:spPr>
      </p:pic>
      <p:pic>
        <p:nvPicPr>
          <p:cNvPr id="6" name="Kép 5" descr="SAM_55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1571612"/>
            <a:ext cx="2190766" cy="1643074"/>
          </a:xfrm>
          <a:prstGeom prst="rect">
            <a:avLst/>
          </a:prstGeom>
        </p:spPr>
      </p:pic>
      <p:pic>
        <p:nvPicPr>
          <p:cNvPr id="9" name="Kép 8" descr="SAM_55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786190"/>
            <a:ext cx="3429024" cy="2500330"/>
          </a:xfrm>
          <a:prstGeom prst="rect">
            <a:avLst/>
          </a:prstGeo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714348" y="642918"/>
            <a:ext cx="5072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A harmadik nap   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42910" y="1500174"/>
            <a:ext cx="5774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Bőséges, nagyon ízletes reggeli után búcsúztunk kedves vendéglátóinktól.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Bözödújfalu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felé indultunk.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42910" y="2428869"/>
            <a:ext cx="850109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Bözödújfalu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Az 1980-as években egy völgyzáró gát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építése miatt a falu legnagyobb részét vízzel árasztották el,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lakóit különböző településekre költöztették szét.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falu épületei ma kísértet városként állnak a tó mélyén.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katolikus templom tornya az elmúlt év nyarán dőlt le,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addig jelölte az elárasztott települést.</a:t>
            </a: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Minden év augusztus első vasárnapján a tó feletti dombon, a falu egyik házának megmentett falából kialakított emlékhelynél találkoznak az egykori </a:t>
            </a:r>
            <a:r>
              <a:rPr kumimoji="0" lang="hu-H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bözödújfalviak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házfalra felvésték az egykori lakosok nevét. a faluban valaha békében egymás mellett  élő vallások szimbólumait.</a:t>
            </a: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5" descr="SAM_55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1071546"/>
            <a:ext cx="1857388" cy="1393041"/>
          </a:xfrm>
          <a:prstGeom prst="rect">
            <a:avLst/>
          </a:prstGeom>
        </p:spPr>
      </p:pic>
      <p:pic>
        <p:nvPicPr>
          <p:cNvPr id="7" name="Kép 6" descr="SAM_55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285728"/>
            <a:ext cx="1714513" cy="1285884"/>
          </a:xfrm>
          <a:prstGeom prst="rect">
            <a:avLst/>
          </a:prstGeom>
        </p:spPr>
      </p:pic>
      <p:pic>
        <p:nvPicPr>
          <p:cNvPr id="9" name="Kép 8" descr="SAM_55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5286388"/>
            <a:ext cx="1619261" cy="1214446"/>
          </a:xfrm>
          <a:prstGeom prst="rect">
            <a:avLst/>
          </a:prstGeom>
        </p:spPr>
      </p:pic>
      <p:pic>
        <p:nvPicPr>
          <p:cNvPr id="10" name="Kép 9" descr="SAM_55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2714620"/>
            <a:ext cx="1500198" cy="1285884"/>
          </a:xfrm>
          <a:prstGeom prst="rect">
            <a:avLst/>
          </a:prstGeom>
        </p:spPr>
      </p:pic>
      <p:pic>
        <p:nvPicPr>
          <p:cNvPr id="11" name="Kép 10" descr="SAM_55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9058" y="5143512"/>
            <a:ext cx="1809763" cy="1357322"/>
          </a:xfrm>
          <a:prstGeom prst="rect">
            <a:avLst/>
          </a:prstGeo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76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642910" y="857232"/>
            <a:ext cx="4878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nap nagy részét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Székelyudvarhelyen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töltöttük. 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71472" y="3000372"/>
            <a:ext cx="857252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özpontjában található Szoborparkban,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 történelmi és közéleti</a:t>
            </a:r>
            <a:r>
              <a:rPr kumimoji="0" lang="hu-H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személyiség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bronz másának szobrát 2004-ben leplezték le.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szobrok történelmi személyiségeket ábrázolnak: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Báthory István, Bem apó, Bethlen Gábor,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Bethlen István, Csaba királyfi, Fráter György,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Hunyadi János, Kós Károly, Nyírő József,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Rákóczi Ferenc, Szent László, Wesselényi Miklós, Vándor Székely.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Beszámolók alapján felidéztük történelmi szerepüket, jelentőségüket.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Szabad program keretében </a:t>
            </a:r>
            <a:r>
              <a:rPr kumimoji="0" lang="hu-H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fagyiztunk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várost néztünk és</a:t>
            </a:r>
            <a:r>
              <a:rPr lang="hu-H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egyik társunk itt találkozott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82 éves nagymamájával, rokonaival. Megható élmény volt számunkra.</a:t>
            </a: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Kép 4" descr="SAM_53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2928934"/>
            <a:ext cx="1905013" cy="1428760"/>
          </a:xfrm>
          <a:prstGeom prst="rect">
            <a:avLst/>
          </a:prstGeom>
        </p:spPr>
      </p:pic>
      <p:pic>
        <p:nvPicPr>
          <p:cNvPr id="6" name="Kép 5" descr="SAM_53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500042"/>
            <a:ext cx="1571636" cy="2095515"/>
          </a:xfrm>
          <a:prstGeom prst="rect">
            <a:avLst/>
          </a:prstGeom>
        </p:spPr>
      </p:pic>
      <p:pic>
        <p:nvPicPr>
          <p:cNvPr id="7" name="Kép 6" descr="SAM_53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2285992"/>
            <a:ext cx="1714512" cy="1285884"/>
          </a:xfrm>
          <a:prstGeom prst="rect">
            <a:avLst/>
          </a:prstGeom>
        </p:spPr>
      </p:pic>
      <p:pic>
        <p:nvPicPr>
          <p:cNvPr id="9" name="Kép 8" descr="SAM_53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9520" y="714356"/>
            <a:ext cx="1339444" cy="1785926"/>
          </a:xfrm>
          <a:prstGeom prst="rect">
            <a:avLst/>
          </a:prstGeom>
        </p:spPr>
      </p:pic>
      <p:pic>
        <p:nvPicPr>
          <p:cNvPr id="10" name="Kép 9" descr="SAM_53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5206" y="3500438"/>
            <a:ext cx="1809763" cy="1357322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571472" y="1428736"/>
            <a:ext cx="6286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legmagyarabbnak tartott erdélyi nagyváros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nem tervszerűen épített, fejlesztett város,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hanem a Nagy – Küküllő mindkét partján elterülő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négy kisebb telep és három falu fokozatos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egybeolvadásából nőtt várossá. </a:t>
            </a: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625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71472" y="357166"/>
            <a:ext cx="62865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Késő délután ellátogattunk </a:t>
            </a:r>
            <a:r>
              <a:rPr lang="hu-HU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Farkaslakára</a:t>
            </a:r>
            <a:r>
              <a:rPr lang="hu-H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Tamási Áron székely író szülőfalujába.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Sírjára nemzeti szalagot tűztünk.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Sírja két cserfa között a templom mögött áll,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síremléke egy </a:t>
            </a:r>
            <a:r>
              <a:rPr lang="hu-H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kvarcitkő</a:t>
            </a:r>
            <a:r>
              <a:rPr lang="hu-H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dombormű,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Szervatiusz</a:t>
            </a:r>
            <a:r>
              <a:rPr lang="hu-H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Jenő és Tibor alkotása.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Szülőháza emlékmúzeum.</a:t>
            </a:r>
          </a:p>
        </p:txBody>
      </p:sp>
      <p:pic>
        <p:nvPicPr>
          <p:cNvPr id="3" name="Kép 2" descr="SAM_53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1357298"/>
            <a:ext cx="2190765" cy="1643074"/>
          </a:xfrm>
          <a:prstGeom prst="rect">
            <a:avLst/>
          </a:prstGeom>
        </p:spPr>
      </p:pic>
      <p:pic>
        <p:nvPicPr>
          <p:cNvPr id="4" name="Kép 3" descr="SAM_53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14290"/>
            <a:ext cx="2238391" cy="167879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500034" y="2714620"/>
            <a:ext cx="5158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Este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Parajdon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az Áprily Lajos emlékházban érdekes beszámolót hallottunk a költő életéről, munkásságáról.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Egyik társunk verseket olvasott fel.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5" descr="SAM_54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4000504"/>
            <a:ext cx="1857388" cy="1393041"/>
          </a:xfrm>
          <a:prstGeom prst="rect">
            <a:avLst/>
          </a:prstGeom>
        </p:spPr>
      </p:pic>
      <p:pic>
        <p:nvPicPr>
          <p:cNvPr id="7" name="Kép 6" descr="SAM_54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286124"/>
            <a:ext cx="1500198" cy="2000263"/>
          </a:xfrm>
          <a:prstGeom prst="rect">
            <a:avLst/>
          </a:prstGeom>
        </p:spPr>
      </p:pic>
      <p:pic>
        <p:nvPicPr>
          <p:cNvPr id="9" name="Kép 8" descr="SAM_544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6578" y="3714752"/>
            <a:ext cx="2000264" cy="1500198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428596" y="5500702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estét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Parajdon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töltöttük a Szent Borbála Gyermekotthonban,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ahol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cipősdoboznyi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ajándékot hagytunk minden egyes gyermeknek, játékokat, bográcsot is vittünk.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28596" y="1142984"/>
            <a:ext cx="72653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Szent Borbála Gyermekotthonban ismerkedtünk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ott élő különböző korú fiatalok életével.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Büszkék voltunk arra, hogy konyhájukban </a:t>
            </a:r>
          </a:p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tápiószelei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asztalos mester által készített konyhabútorok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vannak, melyeket az otthon vezetője festett ki.</a:t>
            </a:r>
          </a:p>
        </p:txBody>
      </p:sp>
      <p:pic>
        <p:nvPicPr>
          <p:cNvPr id="3" name="Kép 2" descr="SAM_54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500042"/>
            <a:ext cx="2190733" cy="1928826"/>
          </a:xfrm>
          <a:prstGeom prst="rect">
            <a:avLst/>
          </a:prstGeom>
        </p:spPr>
      </p:pic>
      <p:pic>
        <p:nvPicPr>
          <p:cNvPr id="4" name="Kép 3" descr="SAM_5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285860"/>
            <a:ext cx="2190766" cy="1643074"/>
          </a:xfrm>
          <a:prstGeom prst="rect">
            <a:avLst/>
          </a:prstGeom>
        </p:spPr>
      </p:pic>
      <p:pic>
        <p:nvPicPr>
          <p:cNvPr id="7" name="Kép 6" descr="SAM_54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2786058"/>
            <a:ext cx="2286016" cy="1714512"/>
          </a:xfrm>
          <a:prstGeom prst="rect">
            <a:avLst/>
          </a:prstGeom>
        </p:spPr>
      </p:pic>
      <p:pic>
        <p:nvPicPr>
          <p:cNvPr id="8" name="Kép 7" descr="SAM_54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6116" y="2714620"/>
            <a:ext cx="2357454" cy="157163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642910" y="428604"/>
            <a:ext cx="2740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A negyedik nap  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28596" y="4786322"/>
            <a:ext cx="64294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Ellátogattunk 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parajdi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Sóbányába.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parajdi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sótelep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Európa egyik legnagyobb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sótartaléka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sótömzs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maga 1,2 km × 1,4 km átmérőjű,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enyhén ellipszis alakú és 2700 m mélységbe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gyökeezik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Több száz év kibányászható sóját rejti magába, és ezzel Erdély gazdagságának egyik legjelentősebb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kincsesládája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Kép 10" descr="SAM_55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3636" y="3714752"/>
            <a:ext cx="2547955" cy="2000264"/>
          </a:xfrm>
          <a:prstGeom prst="rect">
            <a:avLst/>
          </a:prstGeo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00034" y="571480"/>
            <a:ext cx="6357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Hatalmas játszóterekkel, igazi kaland parkkal,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internet-klubbal, kávézóval, múzeummal, számtalan ülőalkalmatossággal, szuvenír-üzlettel, és számtalan más érdekességgel találkoztunk lenn a mélyben.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 descr="WP_20150607_13_31_31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928802"/>
            <a:ext cx="3239014" cy="1819446"/>
          </a:xfrm>
          <a:prstGeom prst="rect">
            <a:avLst/>
          </a:prstGeom>
        </p:spPr>
      </p:pic>
      <p:pic>
        <p:nvPicPr>
          <p:cNvPr id="5" name="Kép 4" descr="Erdély 2015 2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357166"/>
            <a:ext cx="2357422" cy="176806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28597" y="4000504"/>
            <a:ext cx="614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Vetélkedőt is rendeztünk  tanulótársunk irányításával a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sóbányában Orbán Balázs, a „legnagyobb székely” életéről,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munkásságáról.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Kép 6" descr="SAM_54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2786058"/>
            <a:ext cx="2643206" cy="1982405"/>
          </a:xfrm>
          <a:prstGeom prst="rect">
            <a:avLst/>
          </a:prstGeom>
        </p:spPr>
      </p:pic>
      <p:pic>
        <p:nvPicPr>
          <p:cNvPr id="8" name="Kép 7" descr="SAM_54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4857760"/>
            <a:ext cx="2381269" cy="1785952"/>
          </a:xfrm>
          <a:prstGeom prst="rect">
            <a:avLst/>
          </a:prstGeom>
        </p:spPr>
      </p:pic>
      <p:pic>
        <p:nvPicPr>
          <p:cNvPr id="9" name="Kép 8" descr="SAM_54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4857760"/>
            <a:ext cx="2381267" cy="1785950"/>
          </a:xfrm>
          <a:prstGeom prst="rect">
            <a:avLst/>
          </a:prstGeo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71472" y="785794"/>
            <a:ext cx="7072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Parajdról</a:t>
            </a:r>
            <a:r>
              <a:rPr lang="hu-HU" dirty="0" smtClean="0"/>
              <a:t> Csíksomlyóra mentünk. </a:t>
            </a:r>
          </a:p>
          <a:p>
            <a:r>
              <a:rPr lang="hu-HU" dirty="0" smtClean="0"/>
              <a:t>Ismerős ferences szerzetes vezetésével </a:t>
            </a:r>
          </a:p>
          <a:p>
            <a:r>
              <a:rPr lang="hu-HU" dirty="0" smtClean="0"/>
              <a:t>tekintettük meg a kegytemplomot. </a:t>
            </a:r>
            <a:endParaRPr lang="hu-HU" dirty="0"/>
          </a:p>
        </p:txBody>
      </p:sp>
      <p:pic>
        <p:nvPicPr>
          <p:cNvPr id="4" name="Kép 3" descr="DSCF0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857364"/>
            <a:ext cx="2786050" cy="2089538"/>
          </a:xfrm>
          <a:prstGeom prst="rect">
            <a:avLst/>
          </a:prstGeom>
        </p:spPr>
      </p:pic>
      <p:pic>
        <p:nvPicPr>
          <p:cNvPr id="5" name="Kép 4" descr="SAM_53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57166"/>
            <a:ext cx="2571769" cy="1928826"/>
          </a:xfrm>
          <a:prstGeom prst="rect">
            <a:avLst/>
          </a:prstGeom>
        </p:spPr>
      </p:pic>
      <p:pic>
        <p:nvPicPr>
          <p:cNvPr id="6" name="Kép 5" descr="SAM_53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2571744"/>
            <a:ext cx="2667019" cy="2000264"/>
          </a:xfrm>
          <a:prstGeom prst="rect">
            <a:avLst/>
          </a:prstGeom>
        </p:spPr>
      </p:pic>
      <p:pic>
        <p:nvPicPr>
          <p:cNvPr id="7" name="Kép 6" descr="SAM_53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4786322"/>
            <a:ext cx="2500330" cy="1821669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642910" y="4286256"/>
            <a:ext cx="51337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Felejthetetlen marad számunkra a séta a Nyeregben, 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Makovecz</a:t>
            </a:r>
            <a:r>
              <a:rPr lang="hu-HU" dirty="0" smtClean="0"/>
              <a:t> Imre által tervezett épület, </a:t>
            </a:r>
          </a:p>
          <a:p>
            <a:r>
              <a:rPr lang="hu-HU" dirty="0" smtClean="0"/>
              <a:t>ahol énekek által meghatottan érintette meg</a:t>
            </a:r>
          </a:p>
          <a:p>
            <a:r>
              <a:rPr lang="hu-HU" dirty="0" smtClean="0"/>
              <a:t> lelkünket a hely varázsa. </a:t>
            </a:r>
            <a:endParaRPr lang="hu-HU" dirty="0"/>
          </a:p>
        </p:txBody>
      </p:sp>
      <p:pic>
        <p:nvPicPr>
          <p:cNvPr id="9" name="Kép 8" descr="SAM_53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6182" y="2571744"/>
            <a:ext cx="2000264" cy="1571636"/>
          </a:xfrm>
          <a:prstGeom prst="rect">
            <a:avLst/>
          </a:prstGeo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642910" y="642918"/>
            <a:ext cx="49854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Találkoztunk testvértelepülésünk diákjaival is.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Szalonnasütés, főzés, játék közepette ismeretségek,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barátságok kötődtek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SAM_5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571480"/>
            <a:ext cx="2666987" cy="2000240"/>
          </a:xfrm>
          <a:prstGeom prst="rect">
            <a:avLst/>
          </a:prstGeom>
        </p:spPr>
      </p:pic>
      <p:pic>
        <p:nvPicPr>
          <p:cNvPr id="5" name="Kép 4" descr="SAM_54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000240"/>
            <a:ext cx="2857520" cy="2143140"/>
          </a:xfrm>
          <a:prstGeom prst="rect">
            <a:avLst/>
          </a:prstGeom>
        </p:spPr>
      </p:pic>
      <p:pic>
        <p:nvPicPr>
          <p:cNvPr id="6" name="Kép 5" descr="SAM_54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2928934"/>
            <a:ext cx="3738590" cy="2803942"/>
          </a:xfrm>
          <a:prstGeom prst="rect">
            <a:avLst/>
          </a:prstGeo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71472" y="428604"/>
            <a:ext cx="8001056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HATÁRTALANUL pályázat keretében 5 napos erdélyi kiránduláson vettünk részt.</a:t>
            </a: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Célunk Erdély történelmének, épített és természeti környezetének megismerése volt.</a:t>
            </a: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Az utazásra több kiselőadással készültünk az említett témakörökből. Kapcsolatot próbáltunk kialakítani az ottani diákokkal, miközben megismerkedtünk a határon túli magyarság életével.  </a:t>
            </a: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Nagy izgalommal készültünk az útra.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Az ERDÉLYI kirándulás előkészítő óráin megtanultuk a Székely Himnuszt. Történelem tanárunk tartott lélekemelő órát Erdély történelméről, Trianonról, a békekötés következményeiről. Hallottunk Szent Lászlóról szóló legendákról, mondákról., valamint Csíksomlyóról,  a búcsújárásról.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Áttekintettük a tervezett útvonalat,</a:t>
            </a:r>
            <a:r>
              <a:rPr kumimoji="0" lang="hu-H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a településeket, melyeket meglátogattunk.</a:t>
            </a: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Magyariné </a:t>
            </a:r>
            <a:r>
              <a:rPr kumimoji="0" lang="hu-H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Birta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Magdolna, aki Erdélyben az „idegenvezetőnk” is volt, hiszen ő erdélyi születésű, többször is megjárta e gyönyörű vidéket - adott élethű képet élményeiről.</a:t>
            </a: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14348" y="500042"/>
            <a:ext cx="3509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Az ötödik nap             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42910" y="1214422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Parajdról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Marosvásárhelyre érkeztünk.</a:t>
            </a: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71472" y="1714488"/>
            <a:ext cx="85725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Itt él a legtöbb magyar Romániában,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több mint Kolozsvárott.</a:t>
            </a: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Fő látványosságai közé tartozik a belváros,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Rózsák-tere a számtalan barokk, szecessziós épülettel,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mint a Keresztelő Szent János-templom,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Barátok templomának híres tornya,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Közigazgatási Palota vagy a Kultúrpalota, Bolyai Líceum.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17. századi hangulat megteremtője a négybástyás vár,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amelynek délnyugati részén kiemelkedik a Vártemplom tornya.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Sütő András sírjára nemzeti szalagot tűztünk.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Kép 4" descr="SAM_56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714884"/>
            <a:ext cx="2286016" cy="1714512"/>
          </a:xfrm>
          <a:prstGeom prst="rect">
            <a:avLst/>
          </a:prstGeom>
        </p:spPr>
      </p:pic>
      <p:pic>
        <p:nvPicPr>
          <p:cNvPr id="6" name="Kép 5" descr="SAM_55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357166"/>
            <a:ext cx="1857388" cy="2357430"/>
          </a:xfrm>
          <a:prstGeom prst="rect">
            <a:avLst/>
          </a:prstGeom>
        </p:spPr>
      </p:pic>
      <p:pic>
        <p:nvPicPr>
          <p:cNvPr id="7" name="Kép 6" descr="SAM_55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428604"/>
            <a:ext cx="2214578" cy="1857388"/>
          </a:xfrm>
          <a:prstGeom prst="rect">
            <a:avLst/>
          </a:prstGeom>
        </p:spPr>
      </p:pic>
      <p:pic>
        <p:nvPicPr>
          <p:cNvPr id="8" name="Kép 7" descr="SAM_55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2214554"/>
            <a:ext cx="2071702" cy="1553777"/>
          </a:xfrm>
          <a:prstGeom prst="rect">
            <a:avLst/>
          </a:prstGeom>
        </p:spPr>
      </p:pic>
      <p:pic>
        <p:nvPicPr>
          <p:cNvPr id="9" name="Kép 8" descr="SAM_560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4786322"/>
            <a:ext cx="2071702" cy="1553777"/>
          </a:xfrm>
          <a:prstGeom prst="rect">
            <a:avLst/>
          </a:prstGeom>
        </p:spPr>
      </p:pic>
      <p:pic>
        <p:nvPicPr>
          <p:cNvPr id="10" name="Kép 9" descr="SAM_56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322" y="4429132"/>
            <a:ext cx="2571768" cy="1928826"/>
          </a:xfrm>
          <a:prstGeom prst="rect">
            <a:avLst/>
          </a:prstGeo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07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Erdély 2015 2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4929198"/>
            <a:ext cx="2190765" cy="164307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42910" y="928670"/>
            <a:ext cx="5147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Utolsó állomásunk Körösfő volt.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Sajnos csak kívülről tudtuk megnézni a templomot. </a:t>
            </a:r>
          </a:p>
        </p:txBody>
      </p:sp>
      <p:sp>
        <p:nvSpPr>
          <p:cNvPr id="6" name="Téglalap 5"/>
          <p:cNvSpPr/>
          <p:nvPr/>
        </p:nvSpPr>
        <p:spPr>
          <a:xfrm>
            <a:off x="642910" y="1928803"/>
            <a:ext cx="6215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körösfői templom egy  négy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fiatornyas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református templom, amely  1764-ben épült, középkori templom alapokra.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500430" y="4429132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megérkezés örömteli  pillanatai.  </a:t>
            </a:r>
          </a:p>
          <a:p>
            <a:endParaRPr lang="hu-HU" dirty="0"/>
          </a:p>
        </p:txBody>
      </p:sp>
      <p:pic>
        <p:nvPicPr>
          <p:cNvPr id="8" name="Kép 7" descr="SAM_56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714620"/>
            <a:ext cx="2285984" cy="1564113"/>
          </a:xfrm>
          <a:prstGeom prst="rect">
            <a:avLst/>
          </a:prstGeom>
        </p:spPr>
      </p:pic>
      <p:pic>
        <p:nvPicPr>
          <p:cNvPr id="9" name="Kép 8" descr="SAM_56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9454" y="500042"/>
            <a:ext cx="1768073" cy="2357430"/>
          </a:xfrm>
          <a:prstGeom prst="rect">
            <a:avLst/>
          </a:prstGeom>
        </p:spPr>
      </p:pic>
      <p:pic>
        <p:nvPicPr>
          <p:cNvPr id="10" name="Kép 9" descr="SAM_56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2928934"/>
            <a:ext cx="2928958" cy="2071702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571472" y="5286388"/>
            <a:ext cx="2134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Ismét Királyhágónál.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Kép 11" descr="Erdély 2015 25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43306" y="4857760"/>
            <a:ext cx="2286016" cy="1714512"/>
          </a:xfrm>
          <a:prstGeom prst="rect">
            <a:avLst/>
          </a:prstGeo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571604" y="2285992"/>
            <a:ext cx="558127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latin typeface="Times New Roman" pitchFamily="18" charset="0"/>
                <a:cs typeface="Times New Roman" pitchFamily="18" charset="0"/>
              </a:rPr>
              <a:t>KÖSZÖNJÜK </a:t>
            </a:r>
          </a:p>
          <a:p>
            <a:r>
              <a:rPr lang="hu-HU" sz="4400" b="1" dirty="0" smtClean="0">
                <a:latin typeface="Times New Roman" pitchFamily="18" charset="0"/>
                <a:cs typeface="Times New Roman" pitchFamily="18" charset="0"/>
              </a:rPr>
              <a:t>A LEHETŐSÉGET!   </a:t>
            </a:r>
            <a:endParaRPr lang="hu-H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786578" y="1000108"/>
            <a:ext cx="122341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600" dirty="0" smtClean="0">
                <a:sym typeface="Wingdings" pitchFamily="2" charset="2"/>
              </a:rPr>
              <a:t></a:t>
            </a:r>
            <a:endParaRPr lang="hu-HU" sz="9600" dirty="0"/>
          </a:p>
        </p:txBody>
      </p:sp>
      <p:sp>
        <p:nvSpPr>
          <p:cNvPr id="4" name="Téglalap 3"/>
          <p:cNvSpPr/>
          <p:nvPr/>
        </p:nvSpPr>
        <p:spPr>
          <a:xfrm>
            <a:off x="5770044" y="3788758"/>
            <a:ext cx="122341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9600" dirty="0" smtClean="0">
                <a:solidFill>
                  <a:prstClr val="black"/>
                </a:solidFill>
                <a:sym typeface="Wingdings" pitchFamily="2" charset="2"/>
              </a:rPr>
              <a:t></a:t>
            </a:r>
            <a:endParaRPr lang="hu-HU" sz="9600" dirty="0">
              <a:solidFill>
                <a:prstClr val="black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643438" y="428604"/>
            <a:ext cx="12234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9600" dirty="0" smtClean="0">
                <a:solidFill>
                  <a:prstClr val="black"/>
                </a:solidFill>
                <a:sym typeface="Wingdings" pitchFamily="2" charset="2"/>
              </a:rPr>
              <a:t></a:t>
            </a:r>
            <a:endParaRPr lang="hu-HU" sz="9600" dirty="0">
              <a:solidFill>
                <a:prstClr val="black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7358082" y="2607658"/>
            <a:ext cx="19308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9600" dirty="0" smtClean="0">
                <a:solidFill>
                  <a:prstClr val="black"/>
                </a:solidFill>
                <a:sym typeface="Wingdings" pitchFamily="2" charset="2"/>
              </a:rPr>
              <a:t></a:t>
            </a:r>
            <a:endParaRPr lang="hu-HU" sz="9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nya\Anya legújabb\HATÁRTALANUL\KÉPEK\SAM_49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3786182" cy="2839637"/>
          </a:xfrm>
          <a:prstGeom prst="rect">
            <a:avLst/>
          </a:prstGeom>
          <a:noFill/>
        </p:spPr>
      </p:pic>
      <p:pic>
        <p:nvPicPr>
          <p:cNvPr id="1027" name="Picture 3" descr="D:\Anya\Anya legújabb\HATÁRTALANUL\KÉPEK\SAM_4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7166"/>
            <a:ext cx="2762237" cy="2071678"/>
          </a:xfrm>
          <a:prstGeom prst="rect">
            <a:avLst/>
          </a:prstGeom>
          <a:noFill/>
        </p:spPr>
      </p:pic>
      <p:pic>
        <p:nvPicPr>
          <p:cNvPr id="1028" name="Picture 4" descr="D:\Anya\Anya legújabb\HATÁRTALANUL\KÉPEK\SAM_49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857628"/>
            <a:ext cx="3024209" cy="2268156"/>
          </a:xfrm>
          <a:prstGeom prst="rect">
            <a:avLst/>
          </a:prstGeom>
          <a:noFill/>
        </p:spPr>
      </p:pic>
      <p:pic>
        <p:nvPicPr>
          <p:cNvPr id="1029" name="Picture 5" descr="D:\Anya\Anya legújabb\HATÁRTALANUL\KÉPEK\SAM_49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571876"/>
            <a:ext cx="4000528" cy="3000396"/>
          </a:xfrm>
          <a:prstGeom prst="rect">
            <a:avLst/>
          </a:prstGeom>
          <a:noFill/>
        </p:spPr>
      </p:pic>
      <p:pic>
        <p:nvPicPr>
          <p:cNvPr id="1030" name="Picture 6" descr="D:\Anya\Anya legújabb\HATÁRTALANUL\KÉPEK\SAM_49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2357430"/>
            <a:ext cx="2857520" cy="2143140"/>
          </a:xfrm>
          <a:prstGeom prst="rect">
            <a:avLst/>
          </a:prstGeom>
          <a:noFill/>
        </p:spPr>
      </p:pic>
      <p:pic>
        <p:nvPicPr>
          <p:cNvPr id="1031" name="Picture 7" descr="D:\Anya\Anya legújabb\HATÁRTALANUL\KÉPEK\SAM_49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1643050"/>
            <a:ext cx="2571768" cy="233959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500042"/>
            <a:ext cx="892971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hu-H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ELŐZETES FELADATOK: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Önállóan készültünk fel a kirándulás alkalmával érintett nevezetességek,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hu-H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neves emberek</a:t>
            </a:r>
            <a:r>
              <a:rPr kumimoji="0" lang="hu-H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bemutatására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kumimoji="0" 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hu-H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</a:t>
            </a:r>
            <a:r>
              <a:rPr kumimoji="0" lang="hu-H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Parajdi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Gyermekotthon lakóinak cipős doboznyi ajándékot raktunk össze.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lang="hu-HU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Ajándékot készítettünk a fogadó iskoláknak (Torockó, </a:t>
            </a:r>
            <a:r>
              <a:rPr kumimoji="0" lang="hu-H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Parajd</a:t>
            </a: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kumimoji="0" 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lang="hu-H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Ki tud többet Erdélyről? címmel vetélkedőt is szerveztünk.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kumimoji="0" 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kumimoji="0" 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14282" y="2500306"/>
            <a:ext cx="6643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dirty="0"/>
              <a:t> </a:t>
            </a:r>
            <a:r>
              <a:rPr lang="hu-HU" dirty="0" smtClean="0"/>
              <a:t>  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14282" y="4000504"/>
            <a:ext cx="87154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Az ERDÉLYI kirándulás előtt szülői értekezlet is volt az Erdélybe utazó diákok szülei számára, ahol a szülők is tájékoztatást kaptak a HATÁRTALANUL pályázat céljáról, a támogatás felhasználási lehetőségéről, az  útvonalról, a megvalósítandó programokról.</a:t>
            </a:r>
            <a:endParaRPr kumimoji="0" lang="hu-H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nya\Anya legújabb\HATÁRTALANUL\KÉPEK\SAM_4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3714775" cy="2786082"/>
          </a:xfrm>
          <a:prstGeom prst="rect">
            <a:avLst/>
          </a:prstGeom>
          <a:noFill/>
        </p:spPr>
      </p:pic>
      <p:pic>
        <p:nvPicPr>
          <p:cNvPr id="2051" name="Picture 3" descr="D:\Anya\Anya legújabb\HATÁRTALANUL\KÉPEK\SAM_4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71480"/>
            <a:ext cx="2928894" cy="2196671"/>
          </a:xfrm>
          <a:prstGeom prst="rect">
            <a:avLst/>
          </a:prstGeom>
          <a:noFill/>
        </p:spPr>
      </p:pic>
      <p:pic>
        <p:nvPicPr>
          <p:cNvPr id="2052" name="Picture 4" descr="D:\Anya\Anya legújabb\HATÁRTALANUL\KÉPEK\SAM_49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714752"/>
            <a:ext cx="3714776" cy="2786082"/>
          </a:xfrm>
          <a:prstGeom prst="rect">
            <a:avLst/>
          </a:prstGeom>
          <a:noFill/>
        </p:spPr>
      </p:pic>
      <p:pic>
        <p:nvPicPr>
          <p:cNvPr id="2053" name="Picture 5" descr="D:\Anya\Anya legújabb\HATÁRTALANUL\KÉPEK\SAM_49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357562"/>
            <a:ext cx="3238524" cy="242889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00034" y="571480"/>
            <a:ext cx="814393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Az első nap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Június 4-én indultunk csütörtökön, hajnali 4 órakor. Búcsúzás a szülőktől, bepakolás a buszba, elhelyezkedés, majd integetés. Alvás a buszon (már aki tudott, de legtöbben olyan izgalomban voltak, hogy inkább beszélgettek). </a:t>
            </a: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Királyhágón át érkeztünk Kolozsvárra. </a:t>
            </a: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Anya\Anya legújabb\HATÁRTALANUL\2015-06-08 Erdély 2015 (Anya)\SAM_5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286124"/>
            <a:ext cx="3619526" cy="2714644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5720" y="3643314"/>
            <a:ext cx="8858280" cy="212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Királyhágó - 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az Erdélyi-medence nyugati kapuja.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Kanyargós autóúton 582m magasra kapaszkodtunk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fel.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A Király-hágóról nyíló kilátás az első pillantás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hu-H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történelmi Erdélyre. A látvány felejthetetlen.</a:t>
            </a: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30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158" y="714356"/>
            <a:ext cx="392909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Kolozsvárra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érve elsőként a Házsongárdi temetőbe mentünk. Felkerestük a </a:t>
            </a:r>
            <a:r>
              <a:rPr kumimoji="0" lang="hu-H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Mikó-Rhédey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Bethlen családi sírboltokat, </a:t>
            </a:r>
            <a:r>
              <a:rPr kumimoji="0" lang="hu-H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Reményik</a:t>
            </a:r>
            <a:r>
              <a:rPr kumimoji="0" lang="hu-H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Sándor, Kós Károly, Dsida Jenő sírját. Egyik diáktársunk elszavalta Áprily Lajos Tavasz a Házsongárdi temetőben című versét.</a:t>
            </a:r>
            <a:endParaRPr kumimoji="0" lang="hu-H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357686" y="4500570"/>
            <a:ext cx="4572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Voltunk a Szent Mihály templomban, megtekintettük Mátyás király lovas szobrát.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Mátyás szülőháza előtt megemlékeztünk Magyarország virágkorát megteremtő királyunkról.</a:t>
            </a:r>
            <a:endParaRPr lang="hu-H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 descr="SAM_51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428604"/>
            <a:ext cx="3428992" cy="2571744"/>
          </a:xfrm>
          <a:prstGeom prst="rect">
            <a:avLst/>
          </a:prstGeom>
        </p:spPr>
      </p:pic>
      <p:pic>
        <p:nvPicPr>
          <p:cNvPr id="5" name="Kép 4" descr="DSCF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214290"/>
            <a:ext cx="1905013" cy="1428760"/>
          </a:xfrm>
          <a:prstGeom prst="rect">
            <a:avLst/>
          </a:prstGeom>
        </p:spPr>
      </p:pic>
      <p:pic>
        <p:nvPicPr>
          <p:cNvPr id="7" name="Kép 6" descr="SAM_51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2500306"/>
            <a:ext cx="2119328" cy="1589496"/>
          </a:xfrm>
          <a:prstGeom prst="rect">
            <a:avLst/>
          </a:prstGeom>
        </p:spPr>
      </p:pic>
      <p:pic>
        <p:nvPicPr>
          <p:cNvPr id="8" name="Kép 7" descr="SAM_51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2571744"/>
            <a:ext cx="1905014" cy="1428760"/>
          </a:xfrm>
          <a:prstGeom prst="rect">
            <a:avLst/>
          </a:prstGeom>
        </p:spPr>
      </p:pic>
      <p:pic>
        <p:nvPicPr>
          <p:cNvPr id="9" name="Kép 8" descr="SAM_514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3214686"/>
            <a:ext cx="3047989" cy="2285992"/>
          </a:xfrm>
          <a:prstGeom prst="rect">
            <a:avLst/>
          </a:prstGeom>
        </p:spPr>
      </p:pic>
      <p:pic>
        <p:nvPicPr>
          <p:cNvPr id="11" name="Kép 10" descr="SAM_514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4572008"/>
            <a:ext cx="2476517" cy="1857388"/>
          </a:xfrm>
          <a:prstGeom prst="rect">
            <a:avLst/>
          </a:prstGeom>
        </p:spPr>
      </p:pic>
      <p:pic>
        <p:nvPicPr>
          <p:cNvPr id="12" name="Kép 11" descr="SAM_516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14546" y="4500570"/>
            <a:ext cx="2119328" cy="1589496"/>
          </a:xfrm>
          <a:prstGeom prst="rect">
            <a:avLst/>
          </a:prstGeo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00034" y="500042"/>
            <a:ext cx="499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kolozsvári városnézés,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fagyizás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után elindultunk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Torockóra, ahol első szálláshelyünk volt.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 descr="SAM_51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285728"/>
            <a:ext cx="2381235" cy="1785926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786050" y="3571876"/>
            <a:ext cx="61436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Elfoglaltuk a szállást, majd az ajándékainkkal átballagtunk az árvaházba. </a:t>
            </a:r>
            <a:r>
              <a:rPr lang="hu-H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Tanulóink megdöbbenve hallgatták az egyik nevelőtanár beszámolóját mindennapjaikról.</a:t>
            </a:r>
            <a:r>
              <a:rPr kumimoji="0" lang="hu-H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Megható volt a gyermekek viselkedése.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Örültek az ajándékoknak</a:t>
            </a:r>
            <a:endParaRPr kumimoji="0" lang="hu-H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00034" y="1285861"/>
            <a:ext cx="67151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Az első nap nagy meglepetése volt számunkra Torockó,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ahová az esti órákban érkeztünk.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Csodálattal töltött el bennünket a Székelykő –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Ordaskő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tövében meghúzódó, mindössze 550 lelket számláló kis magyar falu.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jellegzetes zöld ablakú, fehér falú házak nyugalma az itt lakók tiszta lelkületét, egyszerűségét tükrözték vissza. Nagy szeretettel és ízletes meleg vacsorával fogadtak bennünket. </a:t>
            </a:r>
          </a:p>
        </p:txBody>
      </p:sp>
      <p:pic>
        <p:nvPicPr>
          <p:cNvPr id="7" name="Kép 6" descr="DSCF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643314"/>
            <a:ext cx="2095515" cy="1571636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428596" y="5429264"/>
            <a:ext cx="6429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vacsora előtt túráztak azok, akik még nem voltak elég fáradtak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 Székelykő helyett Hosszúkövet mászták meg.</a:t>
            </a:r>
            <a:r>
              <a:rPr lang="hu-H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Este mindenki azzal aludt el, hogy reggel majd megcsodálja a kétszeri napfelkeltét.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Kép 8" descr="DSCF0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5000636"/>
            <a:ext cx="2190765" cy="1643074"/>
          </a:xfrm>
          <a:prstGeom prst="rect">
            <a:avLst/>
          </a:prstGeom>
        </p:spPr>
      </p:pic>
      <p:pic>
        <p:nvPicPr>
          <p:cNvPr id="10" name="Kép 9" descr="DSCF00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86644" y="4286256"/>
            <a:ext cx="1643074" cy="1232306"/>
          </a:xfrm>
          <a:prstGeom prst="rect">
            <a:avLst/>
          </a:prstGeo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97" grpId="0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57224" y="500042"/>
            <a:ext cx="2841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Times New Roman" pitchFamily="18" charset="0"/>
                <a:cs typeface="Times New Roman" pitchFamily="18" charset="0"/>
              </a:rPr>
              <a:t>A második nap    </a:t>
            </a:r>
            <a:endParaRPr lang="hu-H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14348" y="1285860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6 óra 30-kor izgatottan vártuk a napfelkeltét.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Csodálatos élmény volt, ahogy a ködös, felhős égbolton a Nap egyre jobban megvilágította Székelykő csúcsát és a hegy vonulatát.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Kép 4" descr="SAM_52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357166"/>
            <a:ext cx="2762237" cy="207167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714348" y="2786058"/>
            <a:ext cx="83190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Reggeli után elsétáltunk a vízimalomhoz.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Beszélgettünk a település történetéről,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régi vasbányászatról, Jókai Mór, Kriza János,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Wass Albert kötődéséről.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Összetartozás Napja alkalmából nemzeti szalagot kötöttünk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trianoni és az 1848-as emlékhelyen, ahol elénekeltük a 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Székely himnuszt és Benedek Elek: Dal a szeretetről, </a:t>
            </a:r>
          </a:p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Reményik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Sándor: Eredj, ha tudsz című</a:t>
            </a:r>
          </a:p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versét mondtuk el.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Kép 7" descr="SAM_52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571744"/>
            <a:ext cx="1738325" cy="1303744"/>
          </a:xfrm>
          <a:prstGeom prst="rect">
            <a:avLst/>
          </a:prstGeom>
        </p:spPr>
      </p:pic>
      <p:pic>
        <p:nvPicPr>
          <p:cNvPr id="9" name="Kép 8" descr="SAM_52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2928934"/>
            <a:ext cx="1643042" cy="1232282"/>
          </a:xfrm>
          <a:prstGeom prst="rect">
            <a:avLst/>
          </a:prstGeom>
        </p:spPr>
      </p:pic>
      <p:pic>
        <p:nvPicPr>
          <p:cNvPr id="12" name="Kép 11" descr="SAM_52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4572008"/>
            <a:ext cx="2214546" cy="1660910"/>
          </a:xfrm>
          <a:prstGeom prst="rect">
            <a:avLst/>
          </a:prstGeom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1490</Words>
  <Application>Microsoft Office PowerPoint</Application>
  <PresentationFormat>Diavetítés a képernyőre (4:3 oldalarány)</PresentationFormat>
  <Paragraphs>182</Paragraphs>
  <Slides>22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Office-téma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user</cp:lastModifiedBy>
  <cp:revision>13</cp:revision>
  <dcterms:created xsi:type="dcterms:W3CDTF">2015-06-19T18:37:56Z</dcterms:created>
  <dcterms:modified xsi:type="dcterms:W3CDTF">2015-07-02T08:29:55Z</dcterms:modified>
</cp:coreProperties>
</file>